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4BA7F-FB0F-4767-8E6A-E26677582B27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8AE7B-931E-453F-85A9-F40BFA538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430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87BE9-6C20-E161-F12D-A0DE74A66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B48265-DCD1-A47F-51C9-C5B03C7938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C99B67-A8B2-1880-28B8-76DABC245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AF82D-9A57-BAB1-70A4-15D018683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6CA654-BA87-46A7-B680-81AAB942CD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31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A6E9D-52FE-6F37-9E37-9D61029F3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B466B9-3DD7-CC7E-3BAE-4766B2FFA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088E4-EE64-E066-EA94-B152ACFB8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5C438-E74E-AF12-BCC6-07C3F4E0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45DDE-BB4D-E50E-ABE2-4724DBF93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6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F64D-ABF2-D8BB-3297-42029DD7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56A507-08B2-B771-02C1-A2072F39C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5537E-509E-45F1-19E5-3CF0E775F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0AD69-CF8F-3D69-5A72-AB3E2E47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674B6-313C-A8F5-3075-5FCF30C4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71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2D81F7-FDDA-9C6B-C9AC-3BA060B21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49F4F-4DD1-AE95-09D5-D12F93D87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6EE03-DEB1-7463-2B77-CEAF1E50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0C527-E104-74AB-846F-9AF3BDE2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6BE21-AD9C-0AFD-218D-6C656B18A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314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ats in the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378A9A80-CBF8-7842-9141-93DDE7DE1B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FE750AF-F956-B345-928C-1FF9AE58F6C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1670846"/>
            <a:ext cx="5052115" cy="449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en-GB" sz="2000" b="1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b="1">
                <a:solidFill>
                  <a:srgbClr val="DB1B79"/>
                </a:solidFill>
                <a:effectLst/>
                <a:latin typeface="Arial" panose="020B0604020202020204" pitchFamily="34" charset="0"/>
              </a:rPr>
              <a:t>The University’s overarching vision</a:t>
            </a:r>
            <a:endParaRPr lang="en-GB">
              <a:solidFill>
                <a:srgbClr val="DB1B7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33D7C46-970A-274E-98D9-676BBC0B2F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9472"/>
            <a:ext cx="10515600" cy="56642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en-GB" sz="3600" b="1" smtClean="0">
                <a:effectLst/>
              </a:defRPr>
            </a:lvl1pPr>
          </a:lstStyle>
          <a:p>
            <a:r>
              <a:rPr lang="en-GB" b="1">
                <a:solidFill>
                  <a:srgbClr val="371D5B"/>
                </a:solidFill>
                <a:effectLst/>
                <a:latin typeface="Arial" panose="020B0604020202020204" pitchFamily="34" charset="0"/>
              </a:rPr>
              <a:t>What’s in the Strategy</a:t>
            </a:r>
            <a:endParaRPr lang="en-GB">
              <a:solidFill>
                <a:srgbClr val="371D5B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1BF2F88-A0BE-CF4D-9B49-3B0D8F984D4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31849" y="2850471"/>
            <a:ext cx="5052115" cy="23158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GB" sz="1800" i="1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i="1">
                <a:solidFill>
                  <a:srgbClr val="371D5B"/>
                </a:solidFill>
                <a:effectLst/>
                <a:latin typeface="Arial" panose="020B0604020202020204" pitchFamily="34" charset="0"/>
              </a:rPr>
              <a:t>“An internationally engaged, research-intensive university delivering meaningful impact, with students at our heart. Together we will use our distinctive strengths to support, inspire and empower people to achieve extraordinary things”.</a:t>
            </a:r>
            <a:endParaRPr lang="en-GB">
              <a:solidFill>
                <a:srgbClr val="371D5B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A70CE62-EC93-8F42-BB5F-D38F2DC7506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301685" y="1670846"/>
            <a:ext cx="5052115" cy="449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en-GB" sz="2000" b="1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b="1">
                <a:solidFill>
                  <a:srgbClr val="DB1B79"/>
                </a:solidFill>
                <a:effectLst/>
                <a:latin typeface="Arial" panose="020B0604020202020204" pitchFamily="34" charset="0"/>
              </a:rPr>
              <a:t>The University’s purpose</a:t>
            </a:r>
            <a:endParaRPr lang="en-GB">
              <a:solidFill>
                <a:srgbClr val="DB1B7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335CE91-2606-7D4C-BA94-FC98241FB7FF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6301684" y="2222415"/>
            <a:ext cx="5052115" cy="280033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lang="en-GB" sz="1800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>
                <a:solidFill>
                  <a:srgbClr val="371D5B"/>
                </a:solidFill>
                <a:effectLst/>
                <a:latin typeface="Arial" panose="020B0604020202020204" pitchFamily="34" charset="0"/>
              </a:rPr>
              <a:t>To advance knowledge, wisdom and understanding through our research, education and scholarship </a:t>
            </a:r>
          </a:p>
          <a:p>
            <a:r>
              <a:rPr lang="en-GB">
                <a:solidFill>
                  <a:srgbClr val="371D5B"/>
                </a:solidFill>
                <a:effectLst/>
                <a:latin typeface="Arial" panose="020B0604020202020204" pitchFamily="34" charset="0"/>
              </a:rPr>
              <a:t>To enrich the lives of our staff and students, inspiring and empowering them for the future </a:t>
            </a:r>
          </a:p>
          <a:p>
            <a:r>
              <a:rPr lang="en-GB">
                <a:solidFill>
                  <a:srgbClr val="371D5B"/>
                </a:solidFill>
                <a:effectLst/>
                <a:latin typeface="Arial" panose="020B0604020202020204" pitchFamily="34" charset="0"/>
              </a:rPr>
              <a:t>To create regional, national and global impact by working in partnership with organisations across the private, public and voluntary sectors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4D7B0B3-1CED-0F41-B7E2-1FFA11A5C49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1848" y="2405980"/>
            <a:ext cx="5052115" cy="3023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en-GB" sz="2000" b="1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b="1">
                <a:solidFill>
                  <a:srgbClr val="DB1B79"/>
                </a:solidFill>
                <a:effectLst/>
                <a:latin typeface="Arial" panose="020B0604020202020204" pitchFamily="34" charset="0"/>
              </a:rPr>
              <a:t>To be</a:t>
            </a:r>
            <a:endParaRPr lang="en-GB">
              <a:solidFill>
                <a:srgbClr val="DB1B79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66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4CA61-ABD7-C301-D64F-2C7C423F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13A41-88B9-9793-5D8E-B93E12EAC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C51EF-2E7F-3E0E-DAF8-A0DE78DA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84B97-CAD1-436A-F27F-78F242CD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F4D13-67F3-A08C-EEA0-7872743C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72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15C46-B9FF-4022-24AA-63A6A145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1FA51-509D-7052-9AA1-D6289C25C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BD88A-D545-13A7-1531-0F5EF11B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7547F-A66A-F4F2-3852-A7C5A9F5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AD534-10A4-083B-D7E7-4F0DCA8C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49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6CFC2-8A42-A257-2962-087FDB36A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E331-0B07-D715-5F47-7EC599EB7D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5F5FF-932D-B823-6C03-95BBFF7E4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83D0E-6144-9C89-6D98-F9F5560B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8E06E-0D73-33A7-BA9F-8E7D7B16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D808B-448B-3D39-BD26-538CA641D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6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7053-8002-4CAC-DF82-F087B8D31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F4A6E-531D-1AC2-A66C-A8F845FE1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C0689-D8D5-4FEB-566E-33BB774B5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949F10-7D1A-D2C7-631E-3FB08F15D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24E43-6844-92AD-F078-F28B4E213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3FBD2-CA5A-A645-D1F6-42BDABA1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1DEDF-1260-EC54-146C-10B774F6D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E61D1A-1047-2EB9-0957-DFAB67590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96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F4ACA-1A14-509B-ABAA-9333C62C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04847B-0C41-9B23-252A-80B4B9AB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1FB53F-88A5-D8E4-E352-2F0DEE253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F2AA2-CBB2-8AAB-D1AE-D20A2F839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19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35ADB-AD5A-1D8F-AC53-5DBD5C58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3C7BE-224E-DA08-7C74-4596BEAC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AC88FA-FA86-F492-44C5-BBEF5C73C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20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50546-CACB-A61D-7E9F-0274ACDA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FCDE5-057F-CFF6-1418-5BC72C016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8691A-2D63-2F8A-429F-8880F49D9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D7715-03A8-4D50-2237-A1B1DA05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80A74-DCB5-A0F1-445B-37C8192F1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733B8-278A-6E84-9E1B-39CA9A2F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49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ABCC7-2091-DBF0-D955-02C3E766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E765C8-F013-C0F4-7DE9-766E9219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97219-1FE7-9B85-E166-D730AD907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CE856-A616-C4A7-9079-1FF6BBA9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7FD1D-7B9C-BB0E-8E6F-00E089C5E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1E86-99F9-F954-070D-6FF9120C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422ED8-EBEC-1E8F-178D-37DA24761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73F6F-1757-29D3-AD75-D524AF20E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7B491-ED85-067E-A918-8BCC015E1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0B66B-F62E-4C0F-B4D7-49D50A3B67EA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01D7D-1211-2D12-2302-FEF00D88B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302C6-7DCD-9281-8480-E5CB94B80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B0CB4-3118-4DA7-ACE7-E155A3AC4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6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8771B-EFA0-8851-3DE4-9761D95C1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7FBF33-D29E-F680-5C8F-AD4E48371909}"/>
              </a:ext>
            </a:extLst>
          </p:cNvPr>
          <p:cNvSpPr txBox="1"/>
          <p:nvPr/>
        </p:nvSpPr>
        <p:spPr>
          <a:xfrm>
            <a:off x="353011" y="20580"/>
            <a:ext cx="113699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BF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Challenging behaviours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D6A141-9FB8-3FB1-B14D-1865B9BD2CF9}"/>
              </a:ext>
            </a:extLst>
          </p:cNvPr>
          <p:cNvSpPr txBox="1"/>
          <p:nvPr/>
        </p:nvSpPr>
        <p:spPr>
          <a:xfrm>
            <a:off x="691599" y="666911"/>
            <a:ext cx="10963275" cy="327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Providing feedback about behaviours that aren't aligned with our values can be challenging. Here are some ways you might approach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059FC-A0FE-961C-AD2D-19D9511CBC73}"/>
              </a:ext>
            </a:extLst>
          </p:cNvPr>
          <p:cNvSpPr txBox="1"/>
          <p:nvPr/>
        </p:nvSpPr>
        <p:spPr>
          <a:xfrm>
            <a:off x="353011" y="1202344"/>
            <a:ext cx="2110246" cy="4320000"/>
          </a:xfrm>
          <a:prstGeom prst="rect">
            <a:avLst/>
          </a:prstGeom>
          <a:noFill/>
          <a:ln w="38100">
            <a:solidFill>
              <a:srgbClr val="007F8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Choose the right time and place. </a:t>
            </a:r>
          </a:p>
          <a:p>
            <a:endParaRPr lang="en-GB" sz="1400" dirty="0"/>
          </a:p>
          <a:p>
            <a:r>
              <a:rPr lang="en-GB" sz="1400" dirty="0"/>
              <a:t>Find a private and comfortable setting where you can have an uninterrupted conversation.</a:t>
            </a:r>
          </a:p>
          <a:p>
            <a:endParaRPr lang="en-GB" sz="1400" dirty="0"/>
          </a:p>
          <a:p>
            <a:r>
              <a:rPr lang="en-GB" sz="1400" dirty="0"/>
              <a:t>Ensure the timing is appropriate, avoiding moments of high stress or immediately after the behaviour occurs.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92FE1D-21A8-D9B0-ABF8-AF30A43FF3BF}"/>
              </a:ext>
            </a:extLst>
          </p:cNvPr>
          <p:cNvSpPr txBox="1"/>
          <p:nvPr/>
        </p:nvSpPr>
        <p:spPr>
          <a:xfrm>
            <a:off x="2731771" y="1207251"/>
            <a:ext cx="2110246" cy="4320000"/>
          </a:xfrm>
          <a:prstGeom prst="rect">
            <a:avLst/>
          </a:prstGeom>
          <a:noFill/>
          <a:ln w="38100">
            <a:solidFill>
              <a:srgbClr val="B21B6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Be Specific and Objective</a:t>
            </a:r>
          </a:p>
          <a:p>
            <a:endParaRPr lang="en-GB" sz="1400" dirty="0"/>
          </a:p>
          <a:p>
            <a:r>
              <a:rPr lang="en-GB" sz="1400" dirty="0"/>
              <a:t>Focus on specific behaviours rather than generalising.</a:t>
            </a:r>
          </a:p>
          <a:p>
            <a:endParaRPr lang="en-GB" sz="1400" dirty="0"/>
          </a:p>
          <a:p>
            <a:r>
              <a:rPr lang="en-GB" sz="1400" dirty="0"/>
              <a:t>Use objective language and avoid making it personal.</a:t>
            </a:r>
          </a:p>
          <a:p>
            <a:endParaRPr lang="en-GB" sz="1400" dirty="0"/>
          </a:p>
          <a:p>
            <a:r>
              <a:rPr lang="en-GB" sz="1400" dirty="0"/>
              <a:t>For example, "I've noticed that there have been a few instances where deadlines were missed on our recent projects." rather than “You’re missing deadlines."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8939F8-8D63-278A-F716-07570CB0F822}"/>
              </a:ext>
            </a:extLst>
          </p:cNvPr>
          <p:cNvSpPr txBox="1"/>
          <p:nvPr/>
        </p:nvSpPr>
        <p:spPr>
          <a:xfrm>
            <a:off x="5118114" y="1207250"/>
            <a:ext cx="2110246" cy="4308872"/>
          </a:xfrm>
          <a:prstGeom prst="rect">
            <a:avLst/>
          </a:prstGeom>
          <a:noFill/>
          <a:ln w="38100">
            <a:solidFill>
              <a:srgbClr val="B54F2A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Use ‘I’ statements</a:t>
            </a:r>
          </a:p>
          <a:p>
            <a:endParaRPr lang="en-GB" dirty="0"/>
          </a:p>
          <a:p>
            <a:endParaRPr lang="en-GB" sz="1400" dirty="0"/>
          </a:p>
          <a:p>
            <a:r>
              <a:rPr lang="en-GB" sz="1400" dirty="0"/>
              <a:t>Frame your feedback from your perspective to avoid sounding accusatory. </a:t>
            </a:r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For example, "I feel concerned when deadlines are missed because it impacts our team's ability to stay on schedule.”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77D502-C4A3-6191-9F15-8087F522C16E}"/>
              </a:ext>
            </a:extLst>
          </p:cNvPr>
          <p:cNvSpPr txBox="1"/>
          <p:nvPr/>
        </p:nvSpPr>
        <p:spPr>
          <a:xfrm>
            <a:off x="7504457" y="1210404"/>
            <a:ext cx="2110246" cy="4308872"/>
          </a:xfrm>
          <a:prstGeom prst="rect">
            <a:avLst/>
          </a:prstGeom>
          <a:noFill/>
          <a:ln w="38100">
            <a:solidFill>
              <a:srgbClr val="007497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Explain the impact</a:t>
            </a:r>
          </a:p>
          <a:p>
            <a:endParaRPr lang="en-GB" dirty="0"/>
          </a:p>
          <a:p>
            <a:endParaRPr lang="en-GB" sz="1400" dirty="0"/>
          </a:p>
          <a:p>
            <a:r>
              <a:rPr lang="en-GB" sz="1400" dirty="0"/>
              <a:t>Help your colleague understand the consequences of their behaviour on others and the university.</a:t>
            </a:r>
          </a:p>
          <a:p>
            <a:endParaRPr lang="en-GB" sz="1400" dirty="0"/>
          </a:p>
          <a:p>
            <a:r>
              <a:rPr lang="en-GB" sz="1400" dirty="0"/>
              <a:t>For example: “When deadlines are missed, it puts extra pressure on the team to catch up and can affect the overall progress of our projects.”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B1508F-1256-A770-4F57-2D6DDAC0A800}"/>
              </a:ext>
            </a:extLst>
          </p:cNvPr>
          <p:cNvSpPr txBox="1"/>
          <p:nvPr/>
        </p:nvSpPr>
        <p:spPr>
          <a:xfrm>
            <a:off x="9890800" y="1207251"/>
            <a:ext cx="2110246" cy="4320000"/>
          </a:xfrm>
          <a:prstGeom prst="rect">
            <a:avLst/>
          </a:prstGeom>
          <a:noFill/>
          <a:ln w="38100">
            <a:solidFill>
              <a:srgbClr val="53246D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Encourage dialogue</a:t>
            </a:r>
          </a:p>
          <a:p>
            <a:endParaRPr lang="en-GB" sz="1400" dirty="0"/>
          </a:p>
          <a:p>
            <a:r>
              <a:rPr lang="en-GB" sz="1400" dirty="0"/>
              <a:t>Work together on ways to improve the behaviour and offer your support.</a:t>
            </a:r>
          </a:p>
          <a:p>
            <a:endParaRPr lang="en-GB" sz="1400" dirty="0"/>
          </a:p>
          <a:p>
            <a:r>
              <a:rPr lang="en-GB" sz="1400" dirty="0"/>
              <a:t>For example: “Are there any specific challenges you're facing that we can address together?"</a:t>
            </a:r>
          </a:p>
          <a:p>
            <a:endParaRPr lang="en-GB" sz="1400" dirty="0"/>
          </a:p>
          <a:p>
            <a:r>
              <a:rPr lang="en-GB" sz="1400" dirty="0"/>
              <a:t>For example: “Maybe we can look at ways to manage the workload better or identify any obstacles that might be causing delays”</a:t>
            </a:r>
          </a:p>
        </p:txBody>
      </p:sp>
    </p:spTree>
    <p:extLst>
      <p:ext uri="{BB962C8B-B14F-4D97-AF65-F5344CB8AC3E}">
        <p14:creationId xmlns:p14="http://schemas.microsoft.com/office/powerpoint/2010/main" val="213373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a7f357-b17b-4a28-b9ca-c9d603c68b1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719FC414490A439E302D8D9E38A403" ma:contentTypeVersion="14" ma:contentTypeDescription="Create a new document." ma:contentTypeScope="" ma:versionID="136d22982c3b59e2ab119b5159018741">
  <xsd:schema xmlns:xsd="http://www.w3.org/2001/XMLSchema" xmlns:xs="http://www.w3.org/2001/XMLSchema" xmlns:p="http://schemas.microsoft.com/office/2006/metadata/properties" xmlns:ns2="88a7f357-b17b-4a28-b9ca-c9d603c68b11" xmlns:ns3="6321b02c-efac-42c5-b1d3-b85527292a3e" targetNamespace="http://schemas.microsoft.com/office/2006/metadata/properties" ma:root="true" ma:fieldsID="2c892ac397b911e7d5fc3fe6ffaf1928" ns2:_="" ns3:_="">
    <xsd:import namespace="88a7f357-b17b-4a28-b9ca-c9d603c68b11"/>
    <xsd:import namespace="6321b02c-efac-42c5-b1d3-b85527292a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7f357-b17b-4a28-b9ca-c9d603c68b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3b1f9f8-f5cc-49a8-8ca6-8016371bfc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1b02c-efac-42c5-b1d3-b85527292a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DFEE07-CE0A-47D0-96AC-04FED6EAE018}">
  <ds:schemaRefs>
    <ds:schemaRef ds:uri="http://schemas.microsoft.com/office/2006/documentManagement/types"/>
    <ds:schemaRef ds:uri="88a7f357-b17b-4a28-b9ca-c9d603c68b11"/>
    <ds:schemaRef ds:uri="http://schemas.openxmlformats.org/package/2006/metadata/core-properties"/>
    <ds:schemaRef ds:uri="6321b02c-efac-42c5-b1d3-b85527292a3e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05893CC-DA6A-4F11-B22E-08D3E18D84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C490D8-0512-43BD-96B1-DAEA8F5658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a7f357-b17b-4a28-b9ca-c9d603c68b11"/>
    <ds:schemaRef ds:uri="6321b02c-efac-42c5-b1d3-b85527292a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257</Words>
  <Application>Microsoft Macintosh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Dawn Matthews</dc:creator>
  <cp:lastModifiedBy>Jonathan Walters</cp:lastModifiedBy>
  <cp:revision>1</cp:revision>
  <dcterms:created xsi:type="dcterms:W3CDTF">2025-03-18T10:33:04Z</dcterms:created>
  <dcterms:modified xsi:type="dcterms:W3CDTF">2025-03-18T16:50:37Z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0x0101002C719FC414490A439E302D8D9E38A403</vt:lpwstr>
  </property>
</Properties>
</file>